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3" r:id="rId1"/>
    <p:sldMasterId id="2147484296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7" r:id="rId4"/>
    <p:sldId id="292" r:id="rId5"/>
    <p:sldId id="322" r:id="rId6"/>
    <p:sldId id="311" r:id="rId7"/>
    <p:sldId id="293" r:id="rId8"/>
    <p:sldId id="307" r:id="rId9"/>
    <p:sldId id="324" r:id="rId10"/>
    <p:sldId id="309" r:id="rId11"/>
    <p:sldId id="294" r:id="rId12"/>
    <p:sldId id="308" r:id="rId13"/>
    <p:sldId id="327" r:id="rId14"/>
    <p:sldId id="298" r:id="rId15"/>
    <p:sldId id="306" r:id="rId16"/>
    <p:sldId id="265" r:id="rId17"/>
    <p:sldId id="314" r:id="rId18"/>
    <p:sldId id="284" r:id="rId19"/>
    <p:sldId id="276" r:id="rId20"/>
    <p:sldId id="280" r:id="rId21"/>
    <p:sldId id="277" r:id="rId22"/>
    <p:sldId id="316" r:id="rId23"/>
    <p:sldId id="285" r:id="rId24"/>
    <p:sldId id="286" r:id="rId25"/>
    <p:sldId id="331" r:id="rId26"/>
    <p:sldId id="287" r:id="rId27"/>
    <p:sldId id="288" r:id="rId28"/>
  </p:sldIdLst>
  <p:sldSz cx="12192000" cy="6858000"/>
  <p:notesSz cx="6858000" cy="9144000"/>
  <p:custShowLst>
    <p:custShow name="Custom Show 1" id="0">
      <p:sldLst>
        <p:sld r:id="rId3"/>
        <p:sld r:id="rId4"/>
        <p:sld r:id="rId19"/>
        <p:sld r:id="rId17"/>
        <p:sld r:id="rId20"/>
        <p:sld r:id="rId21"/>
        <p:sld r:id="rId22"/>
        <p:sld r:id="rId24"/>
        <p:sld r:id="rId25"/>
        <p:sld r:id="rId27"/>
        <p:sld r:id="rId28"/>
      </p:sldLst>
    </p:custShow>
    <p:custShow name="Custom Show 2" id="1">
      <p:sldLst>
        <p:sld r:id="rId3"/>
        <p:sld r:id="rId4"/>
        <p:sld r:id="rId5"/>
        <p:sld r:id="rId7"/>
        <p:sld r:id="rId8"/>
        <p:sld r:id="rId9"/>
        <p:sld r:id="rId11"/>
        <p:sld r:id="rId12"/>
        <p:sld r:id="rId13"/>
        <p:sld r:id="rId15"/>
        <p:sld r:id="rId16"/>
        <p:sld r:id="rId17"/>
        <p:sld r:id="rId18"/>
        <p:sld r:id="rId19"/>
        <p:sld r:id="rId20"/>
        <p:sld r:id="rId21"/>
        <p:sld r:id="rId22"/>
        <p:sld r:id="rId24"/>
        <p:sld r:id="rId25"/>
        <p:sld r:id="rId27"/>
        <p:sld r:id="rId28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Animation="0">
    <p:present/>
    <p:sldRg st="1" end="26"/>
    <p:penClr>
      <a:prstClr val="red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C8004"/>
    <a:srgbClr val="F3800D"/>
    <a:srgbClr val="F9D9F5"/>
    <a:srgbClr val="FFD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71" autoAdjust="0"/>
  </p:normalViewPr>
  <p:slideViewPr>
    <p:cSldViewPr snapToGrid="0">
      <p:cViewPr varScale="1">
        <p:scale>
          <a:sx n="68" d="100"/>
          <a:sy n="68" d="100"/>
        </p:scale>
        <p:origin x="82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887DE1-F8B7-46A5-AB3F-BC4804DA8615}" type="datetimeFigureOut">
              <a:rPr lang="fa-IR" smtClean="0"/>
              <a:t>02/19/1440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66C1EAB-4B64-432D-A450-9EF28481004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6588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FD8EFF5-57B9-4971-9296-56CB3B1BF371}" type="datetimeFigureOut">
              <a:rPr lang="fa-IR" smtClean="0"/>
              <a:t>02/19/1440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02D84E-B4A0-47A1-8D7D-74418696F93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589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33E76-8591-4BD9-9A32-D3F636A7EF12}" type="slidenum">
              <a:rPr lang="fa-IR" smtClean="0">
                <a:solidFill>
                  <a:prstClr val="black"/>
                </a:solidFill>
              </a:rPr>
              <a:pPr/>
              <a:t>14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86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r" defTabSz="914400" rtl="1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r" defTabSz="914400" rtl="1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defTabSz="914400" rtl="1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8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34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5521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46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088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139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514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0211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97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39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12344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59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rtl="1"/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 defTabSz="914400" rtl="1"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rtl="1"/>
            <a:endParaRPr lang="fa-IR">
              <a:solidFill>
                <a:srgbClr val="242852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defTabSz="914400" rtl="1"/>
            <a:fld id="{9B6F9F38-CC6F-427A-B606-C3060D202CD0}" type="slidenum">
              <a:rPr lang="fa-IR" smtClean="0">
                <a:solidFill>
                  <a:srgbClr val="242852"/>
                </a:solidFill>
              </a:rPr>
              <a:pPr defTabSz="914400" rtl="1"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075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rtl="1"/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 defTabSz="914400" rtl="1"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rtl="1"/>
            <a:endParaRPr lang="fa-IR">
              <a:solidFill>
                <a:srgbClr val="242852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defTabSz="914400" rtl="1"/>
            <a:fld id="{9B6F9F38-CC6F-427A-B606-C3060D202CD0}" type="slidenum">
              <a:rPr lang="fa-IR" smtClean="0">
                <a:solidFill>
                  <a:srgbClr val="242852"/>
                </a:solidFill>
              </a:rPr>
              <a:pPr defTabSz="914400" rtl="1"/>
              <a:t>‹#›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8183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rtl="1"/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 defTabSz="914400" rtl="1"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rtl="1"/>
            <a:endParaRPr lang="fa-IR">
              <a:solidFill>
                <a:srgbClr val="242852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914400" rtl="1"/>
            <a:fld id="{9B6F9F38-CC6F-427A-B606-C3060D202CD0}" type="slidenum">
              <a:rPr lang="fa-IR" smtClean="0">
                <a:solidFill>
                  <a:srgbClr val="242852"/>
                </a:solidFill>
              </a:rPr>
              <a:pPr defTabSz="914400" rtl="1"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5405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rtl="1"/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 defTabSz="914400" rtl="1"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rtl="1"/>
            <a:endParaRPr lang="fa-IR">
              <a:solidFill>
                <a:srgbClr val="242852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914400" rtl="1"/>
            <a:fld id="{9B6F9F38-CC6F-427A-B606-C3060D202CD0}" type="slidenum">
              <a:rPr lang="fa-IR" smtClean="0">
                <a:solidFill>
                  <a:srgbClr val="242852"/>
                </a:solidFill>
              </a:rPr>
              <a:pPr defTabSz="914400" rtl="1"/>
              <a:t>‹#›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18116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rtl="1"/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 defTabSz="914400" rtl="1"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rtl="1"/>
            <a:endParaRPr lang="fa-IR">
              <a:solidFill>
                <a:srgbClr val="242852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914400" rtl="1"/>
            <a:fld id="{9B6F9F38-CC6F-427A-B606-C3060D202CD0}" type="slidenum">
              <a:rPr lang="fa-IR" smtClean="0">
                <a:solidFill>
                  <a:srgbClr val="242852"/>
                </a:solidFill>
              </a:rPr>
              <a:pPr defTabSz="914400" rtl="1"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2145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7121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6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rtl="1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603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41811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743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804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45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361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>
              <a:solidFill>
                <a:srgbClr val="2428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6F9F38-CC6F-427A-B606-C3060D202CD0}" type="slidenum">
              <a:rPr lang="fa-IR" smtClean="0">
                <a:solidFill>
                  <a:srgbClr val="242852"/>
                </a:solidFill>
              </a:rPr>
              <a:pPr/>
              <a:t>‹#›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r" defTabSz="914400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r" defTabSz="914400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defTabSz="914400" rtl="1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rtl="1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56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r" defTabSz="914400" rtl="1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r" defTabSz="914400" rtl="1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defTabSz="914400" rtl="1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defTabSz="914400" rtl="1"/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 defTabSz="914400" rtl="1"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defTabSz="914400" rtl="1"/>
            <a:endParaRPr lang="fa-IR">
              <a:solidFill>
                <a:srgbClr val="24285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defTabSz="914400" rtl="1"/>
            <a:fld id="{9B6F9F38-CC6F-427A-B606-C3060D202CD0}" type="slidenum">
              <a:rPr lang="fa-IR" smtClean="0">
                <a:solidFill>
                  <a:srgbClr val="242852"/>
                </a:solidFill>
              </a:rPr>
              <a:pPr defTabSz="914400" rtl="1"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86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rtl="1"/>
            <a:fld id="{652E7C40-E1C5-4BF3-8321-F5DD586B7239}" type="datetimeFigureOut">
              <a:rPr lang="fa-IR" smtClean="0">
                <a:solidFill>
                  <a:srgbClr val="242852"/>
                </a:solidFill>
              </a:rPr>
              <a:pPr defTabSz="914400" rtl="1"/>
              <a:t>02/19/1440</a:t>
            </a:fld>
            <a:endParaRPr lang="fa-IR">
              <a:solidFill>
                <a:srgbClr val="24285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rtl="1"/>
            <a:endParaRPr lang="fa-IR">
              <a:solidFill>
                <a:srgbClr val="24285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 rtl="1"/>
            <a:fld id="{9B6F9F38-CC6F-427A-B606-C3060D202CD0}" type="slidenum">
              <a:rPr lang="fa-IR" smtClean="0">
                <a:solidFill>
                  <a:srgbClr val="242852"/>
                </a:solidFill>
              </a:rPr>
              <a:pPr defTabSz="914400" rtl="1"/>
              <a:t>‹#›</a:t>
            </a:fld>
            <a:endParaRPr lang="fa-IR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3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  <p:sldLayoutId id="2147484308" r:id="rId12"/>
    <p:sldLayoutId id="2147484309" r:id="rId13"/>
    <p:sldLayoutId id="2147484310" r:id="rId14"/>
    <p:sldLayoutId id="2147484311" r:id="rId15"/>
    <p:sldLayoutId id="21474843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3570" y="375138"/>
            <a:ext cx="7689875" cy="515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84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17169" y="714999"/>
            <a:ext cx="3302760" cy="8408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Titr" panose="00000700000000000000" pitchFamily="2" charset="-78"/>
              </a:rPr>
              <a:t>روش پژوهش</a:t>
            </a:r>
            <a:endParaRPr lang="en-US" sz="32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4967" y="1937982"/>
            <a:ext cx="10549720" cy="3698543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>
              <a:lnSpc>
                <a:spcPct val="150000"/>
              </a:lnSpc>
            </a:pPr>
            <a:r>
              <a:rPr lang="fa-IR" sz="3200" b="1" dirty="0">
                <a:latin typeface="Arial" panose="020B0604020202020204" pitchFamily="34" charset="0"/>
                <a:cs typeface="Arial" panose="020B0604020202020204" pitchFamily="34" charset="0"/>
              </a:rPr>
              <a:t>با توجه به اینکه هدف اصلی پژوهش حاضر </a:t>
            </a:r>
            <a:endParaRPr lang="fa-I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...................................................................است </a:t>
            </a:r>
          </a:p>
          <a:p>
            <a:pPr algn="just" rtl="1">
              <a:lnSpc>
                <a:spcPct val="150000"/>
              </a:lnSpc>
            </a:pPr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fa-IR" sz="3200" b="1" dirty="0">
                <a:latin typeface="Arial" panose="020B0604020202020204" pitchFamily="34" charset="0"/>
                <a:cs typeface="Arial" panose="020B0604020202020204" pitchFamily="34" charset="0"/>
              </a:rPr>
              <a:t>این رو روش پژوهش حاضر در زمره پژوهش های </a:t>
            </a:r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 </a:t>
            </a:r>
            <a:r>
              <a:rPr lang="fa-IR" sz="3200" b="1" dirty="0">
                <a:latin typeface="Arial" panose="020B0604020202020204" pitchFamily="34" charset="0"/>
                <a:cs typeface="Arial" panose="020B0604020202020204" pitchFamily="34" charset="0"/>
              </a:rPr>
              <a:t>می باشد. </a:t>
            </a:r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11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29707" y="692699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rtl="1"/>
            <a:r>
              <a:rPr lang="fa-IR" sz="3600" b="1" dirty="0">
                <a:ln w="12700">
                  <a:solidFill>
                    <a:srgbClr val="242852">
                      <a:satMod val="155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نمونه</a:t>
            </a:r>
            <a:endParaRPr lang="en-US" sz="3600" b="1" dirty="0">
              <a:ln w="12700">
                <a:solidFill>
                  <a:srgbClr val="242852">
                    <a:satMod val="155000"/>
                  </a:srgb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1576" y="692699"/>
            <a:ext cx="11721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rtl="1">
              <a:spcBef>
                <a:spcPct val="0"/>
              </a:spcBef>
            </a:pPr>
            <a:r>
              <a:rPr lang="fa-IR" sz="3600" b="1" dirty="0">
                <a:ln w="12700">
                  <a:solidFill>
                    <a:srgbClr val="242852">
                      <a:satMod val="155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جامعه</a:t>
            </a:r>
            <a:endParaRPr lang="en-US" sz="3600" b="1" dirty="0">
              <a:ln w="12700">
                <a:solidFill>
                  <a:srgbClr val="242852">
                    <a:satMod val="155000"/>
                  </a:srgb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26522" y="2227440"/>
            <a:ext cx="3254626" cy="3626331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0" indent="0" algn="ctr" rtl="1">
              <a:buNone/>
            </a:pP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در پژوهش حاضر جامعه عبارت است </a:t>
            </a:r>
            <a:endParaRPr lang="fa-I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 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21122" y="3780430"/>
            <a:ext cx="870348" cy="211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961997" y="2188787"/>
            <a:ext cx="3116272" cy="3703639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نمونه های پژوهش حاضر عبارت است از </a:t>
            </a:r>
            <a:r>
              <a:rPr lang="fa-I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...............است</a:t>
            </a:r>
            <a:r>
              <a:rPr lang="fa-I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102182" y="981225"/>
            <a:ext cx="6055096" cy="94566"/>
          </a:xfrm>
          <a:prstGeom prst="rightArrow">
            <a:avLst/>
          </a:prstGeom>
          <a:solidFill>
            <a:schemeClr val="bg1"/>
          </a:solidFill>
          <a:effectLst>
            <a:outerShdw blurRad="50800" dist="50800" dir="5400000" sx="99000" sy="99000" algn="ctr" rotWithShape="0">
              <a:srgbClr val="000000">
                <a:alpha val="41000"/>
              </a:srgb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1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357769" y="1477131"/>
            <a:ext cx="3766782" cy="5005556"/>
            <a:chOff x="1339215" y="530469"/>
            <a:chExt cx="1607058" cy="1607057"/>
          </a:xfrm>
          <a:solidFill>
            <a:srgbClr val="CC00CC"/>
          </a:solidFill>
        </p:grpSpPr>
        <p:sp>
          <p:nvSpPr>
            <p:cNvPr id="18" name="Oval 17"/>
            <p:cNvSpPr/>
            <p:nvPr/>
          </p:nvSpPr>
          <p:spPr>
            <a:xfrm>
              <a:off x="1339215" y="530469"/>
              <a:ext cx="1607058" cy="1607057"/>
            </a:xfrm>
            <a:prstGeom prst="ellipse">
              <a:avLst/>
            </a:prstGeom>
            <a:grpFill/>
            <a:ln w="38100">
              <a:solidFill>
                <a:srgbClr val="CC00CC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r" defTabSz="914400" rtl="1"/>
              <a:endParaRPr lang="fa-IR" dirty="0">
                <a:solidFill>
                  <a:prstClr val="black"/>
                </a:solidFill>
              </a:endParaRPr>
            </a:p>
          </p:txBody>
        </p:sp>
        <p:sp>
          <p:nvSpPr>
            <p:cNvPr id="19" name="Oval 4"/>
            <p:cNvSpPr/>
            <p:nvPr/>
          </p:nvSpPr>
          <p:spPr>
            <a:xfrm>
              <a:off x="1679448" y="719976"/>
              <a:ext cx="926592" cy="1228044"/>
            </a:xfrm>
            <a:prstGeom prst="rect">
              <a:avLst/>
            </a:prstGeom>
            <a:grpFill/>
            <a:ln>
              <a:solidFill>
                <a:srgbClr val="CC00C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dirty="0">
                <a:solidFill>
                  <a:prstClr val="black"/>
                </a:solidFill>
                <a:cs typeface="2  Titr" pitchFamily="2" charset="-78"/>
              </a:endParaRP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8164525" y="3821312"/>
            <a:ext cx="75749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669915" y="2247351"/>
            <a:ext cx="31424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حجم نمونه ها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با بهره گیری از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.......به دست آمده است و روش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نمونه گیری در پژوهش حاضر به صورت نمونه گیری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.........بوده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است. 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78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14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805218" y="805218"/>
            <a:ext cx="2743200" cy="11327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ابزار اندازه گیری</a:t>
            </a:r>
            <a:endParaRPr lang="en-US" sz="24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3140" y="24024"/>
            <a:ext cx="10608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به منظور جمع آوری داده های پژوهش حاضر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از یک پرسشنامه محقق ساخته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 سوالی بهره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گرفته شده است. 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</a:t>
            </a:r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192293"/>
              </p:ext>
            </p:extLst>
          </p:nvPr>
        </p:nvGraphicFramePr>
        <p:xfrm>
          <a:off x="2879678" y="2288040"/>
          <a:ext cx="7656394" cy="1752600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879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4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50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9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ردیف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مولفه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تعداد سوال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کل پرسشنامه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پرسش اول 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پرسش دوم 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پرسش دوم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4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8925" y="392324"/>
            <a:ext cx="3212123" cy="10270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روش گردآوری داده ها</a:t>
            </a:r>
            <a:endParaRPr lang="en-US" sz="28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7672" y="1419366"/>
            <a:ext cx="114368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روش گردآوری اطلاعات در پژوهش حاضر به دو بخش تقسیم می شود:</a:t>
            </a:r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به شرطی که روش پیمایشی باشد </a:t>
            </a:r>
          </a:p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1: مراجعه به کتابخانه های دیجیتالی و سایت های تخصصی، منابع کتاب ها و مجلات مرتبط و اساتید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صاحبنظر</a:t>
            </a:r>
          </a:p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2: جهت گردآوری اطلاعات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پرسشنامه مطالعاتی میان دانش آموزان مدرسه سعدی  توزیع گردیده برای آنها پرسشنامه ها توضیح داده و پرسشنامه ها پس از تکمیل توسط نمونه های پژوهش گردآوری شدند.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30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1" y="548680"/>
            <a:ext cx="11617291" cy="6309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fa-IR" sz="2800" b="1" dirty="0" smtClean="0">
              <a:cs typeface="2  Lotus" pitchFamily="2" charset="-78"/>
            </a:endParaRP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fa-IR" sz="2400" dirty="0" smtClean="0">
              <a:cs typeface="2  Lotus" pitchFamily="2" charset="-78"/>
            </a:endParaRPr>
          </a:p>
        </p:txBody>
      </p:sp>
      <p:sp>
        <p:nvSpPr>
          <p:cNvPr id="45" name="Down Arrow Callout 44"/>
          <p:cNvSpPr/>
          <p:nvPr/>
        </p:nvSpPr>
        <p:spPr>
          <a:xfrm>
            <a:off x="3927436" y="2226942"/>
            <a:ext cx="4186603" cy="1705154"/>
          </a:xfrm>
          <a:prstGeom prst="downArrow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rtl="1"/>
            <a:r>
              <a:rPr lang="fa-IR" sz="2800" b="1" dirty="0" smtClean="0">
                <a:solidFill>
                  <a:srgbClr val="002060"/>
                </a:solidFill>
                <a:cs typeface="B Titr" pitchFamily="2" charset="-78"/>
              </a:rPr>
              <a:t>شاخص های آمار توصیفی</a:t>
            </a:r>
            <a:endParaRPr lang="en-US" sz="2800" b="1" dirty="0">
              <a:solidFill>
                <a:srgbClr val="002060"/>
              </a:solidFill>
              <a:cs typeface="B Titr" pitchFamily="2" charset="-78"/>
            </a:endParaRPr>
          </a:p>
        </p:txBody>
      </p: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3576527" y="4177397"/>
            <a:ext cx="4888419" cy="1701833"/>
            <a:chOff x="2078" y="1824"/>
            <a:chExt cx="1615" cy="1615"/>
          </a:xfrm>
          <a:solidFill>
            <a:schemeClr val="bg1"/>
          </a:solidFill>
        </p:grpSpPr>
        <p:sp>
          <p:nvSpPr>
            <p:cNvPr id="48" name="Oval 7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p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defTabSz="914400" rtl="1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defTabSz="914400" rtl="1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Oval 49"/>
            <p:cNvSpPr>
              <a:spLocks noChangeArrowheads="1"/>
            </p:cNvSpPr>
            <p:nvPr/>
          </p:nvSpPr>
          <p:spPr bwMode="gray">
            <a:xfrm>
              <a:off x="3430" y="2386"/>
              <a:ext cx="86" cy="493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r" defTabSz="914400" rtl="1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gray">
            <a:xfrm>
              <a:off x="2254" y="2067"/>
              <a:ext cx="1262" cy="1109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 defTabSz="914400" rtl="1"/>
              <a:r>
                <a:rPr lang="fa-IR" sz="2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جدول ها، نمودارها، میانگین ها و ...</a:t>
              </a:r>
              <a:endPara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794075" y="706228"/>
            <a:ext cx="3998794" cy="8359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روش تجزیه و تحلیل داده ها</a:t>
            </a:r>
            <a:endParaRPr lang="en-US" sz="28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36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47" y="690848"/>
            <a:ext cx="3227353" cy="52984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یافته های استنباطی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20508" y="584950"/>
            <a:ext cx="8371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</a:t>
            </a:r>
            <a:endParaRPr lang="fa-I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868916"/>
              </p:ext>
            </p:extLst>
          </p:nvPr>
        </p:nvGraphicFramePr>
        <p:xfrm>
          <a:off x="3670895" y="1600474"/>
          <a:ext cx="7219666" cy="3005836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2989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4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5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فراواني مطلق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درصد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280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74.8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18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4.8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3.2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38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10.1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0.08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6.1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374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100.0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0126" y="4919008"/>
            <a:ext cx="11914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جدول فوق، توزیع نمونه بر اساس استفاده از انواع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...........را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نشان می دهد. 74.8 درصد از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استفاده می کنند.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..............با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درصد در رتبه دوم است. کمترین استفاده از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با فراوانی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صفر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می باشد.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76597" y="0"/>
            <a:ext cx="2115403" cy="5298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سوال اول 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41000" y="1101725"/>
            <a:ext cx="8079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جدول 1. توزيع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نمونه بر حسب استفاده از انواع شبکه های مجازی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96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484685"/>
              </p:ext>
            </p:extLst>
          </p:nvPr>
        </p:nvGraphicFramePr>
        <p:xfrm>
          <a:off x="4681181" y="1137902"/>
          <a:ext cx="5991367" cy="2292096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2481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فراواني مطلق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درصد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23.7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117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31.2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78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20.8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51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13.6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39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10.4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effectLst/>
                        </a:rPr>
                        <a:t>374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effectLst/>
                        </a:rPr>
                        <a:t>100.0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2 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1069" y="3846367"/>
            <a:ext cx="120009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جدول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فوق، توزیع نمونه بر اساس میزان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 را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نشان می دهد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rtl="1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23.7درصد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از نمونه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.........است و31.2 درصد ........و2.8 درصد ..... استفاده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می کنند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76597" y="0"/>
            <a:ext cx="2115403" cy="5298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سوال اول 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66494" y="572261"/>
            <a:ext cx="66078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جدول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توزيع نمونه بر حسب میزان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96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743200" cy="104813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بحث و بررسی سوال اول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3423" y="193812"/>
            <a:ext cx="118293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یافته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های پژوهش حاضر تا حدودی با یافته های</a:t>
            </a:r>
            <a:r>
              <a:rPr lang="fa-I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های :</a:t>
            </a:r>
            <a:r>
              <a:rPr lang="fa-I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اسامی دانشمندان محققین پیشین آورده شود</a:t>
            </a:r>
          </a:p>
          <a:p>
            <a:pPr algn="just" rtl="1"/>
            <a:r>
              <a:rPr lang="fa-I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سپس خلاصه مختصری از پاسخ خود را بیاورید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89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64647" y="1656"/>
            <a:ext cx="3227353" cy="5298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سوال دوم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12443" y="539740"/>
            <a:ext cx="79293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733266"/>
              </p:ext>
            </p:extLst>
          </p:nvPr>
        </p:nvGraphicFramePr>
        <p:xfrm>
          <a:off x="873865" y="2410625"/>
          <a:ext cx="10685789" cy="1385709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180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4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79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5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0079"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81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solidFill>
                      <a:srgbClr val="FC8004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04716" y="4244195"/>
            <a:ext cx="117370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توضیح مختصری در مورد جدول میدهید در واقع جدول را میخوانید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7323" y="1259739"/>
            <a:ext cx="108909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جدول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3.عنوان جدول 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647" y="690848"/>
            <a:ext cx="3227353" cy="52984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یافته های استنباطی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56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442949" cy="11851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بحث و بررسی سوال دوم</a:t>
            </a:r>
            <a:endParaRPr lang="en-US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012" y="128632"/>
            <a:ext cx="119599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یافته های پژوهش حاضر تا حدودی با یافته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های پژوهشگران :          </a:t>
            </a:r>
          </a:p>
          <a:p>
            <a:pPr algn="just" rtl="1"/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مطابقت دارد . </a:t>
            </a:r>
          </a:p>
          <a:p>
            <a:pPr algn="just" rtl="1"/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مختصری از پاسخ خود در مورد سوال دوم را بیان نمایید . تا همگان متوجه پاسخ شما شوند .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2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71750" y="1146902"/>
            <a:ext cx="3522594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10000"/>
              </a:lnSpc>
              <a:tabLst>
                <a:tab pos="92710" algn="r"/>
              </a:tabLst>
            </a:pPr>
            <a:r>
              <a:rPr lang="fa-IR" sz="1600" b="1" dirty="0" smtClean="0">
                <a:solidFill>
                  <a:srgbClr val="000000"/>
                </a:solidFill>
                <a:latin typeface="IranNastaliq" panose="02020505000000020003" pitchFamily="18" charset="0"/>
                <a:ea typeface="Calibri" panose="020F0502020204030204" pitchFamily="34" charset="0"/>
                <a:cs typeface="2  Titr" pitchFamily="2" charset="-78"/>
              </a:rPr>
              <a:t>دبیرستان  هیات امنایی سعدی دوره اول متوسطه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2 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5835" y="1705759"/>
            <a:ext cx="972732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fa-IR" sz="4000" b="1" dirty="0" smtClean="0">
                <a:cs typeface="2  Titr" pitchFamily="2" charset="-78"/>
              </a:rPr>
              <a:t>.......عنوان پژوهش....... </a:t>
            </a:r>
            <a:endParaRPr lang="en-US" sz="4000" dirty="0">
              <a:cs typeface="2 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35271" y="3136691"/>
            <a:ext cx="28523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  <a:tabLst>
                <a:tab pos="92710" algn="r"/>
              </a:tabLst>
            </a:pPr>
            <a:r>
              <a:rPr lang="fa-IR" sz="2000" b="1" dirty="0">
                <a:solidFill>
                  <a:srgbClr val="000000"/>
                </a:solidFill>
                <a:latin typeface="IranNastaliq" panose="02020505000000020003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استاد </a:t>
            </a:r>
            <a:r>
              <a:rPr lang="fa-IR" sz="2000" b="1" dirty="0" smtClean="0">
                <a:solidFill>
                  <a:srgbClr val="000000"/>
                </a:solidFill>
                <a:latin typeface="IranNastaliq" panose="02020505000000020003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راهنما: 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tabLst>
                <a:tab pos="92710" algn="r"/>
              </a:tabLst>
            </a:pPr>
            <a:r>
              <a:rPr lang="fa-IR" sz="2000" dirty="0" smtClean="0">
                <a:solidFill>
                  <a:srgbClr val="000000"/>
                </a:solidFill>
                <a:latin typeface="IranNastaliq" panose="02020505000000020003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سرکارخانم:.........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38108" y="4519214"/>
            <a:ext cx="27870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  <a:tabLst>
                <a:tab pos="92710" algn="r"/>
              </a:tabLst>
            </a:pPr>
            <a:r>
              <a:rPr lang="fa-IR" sz="2000" b="1" dirty="0" smtClean="0">
                <a:solidFill>
                  <a:srgbClr val="000000"/>
                </a:solidFill>
                <a:latin typeface="IranNastaliq" panose="02020505000000020003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نگارنده: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tabLst>
                <a:tab pos="92710" algn="r"/>
              </a:tabLst>
            </a:pPr>
            <a:r>
              <a:rPr lang="fa-IR" sz="2000" dirty="0" smtClean="0">
                <a:solidFill>
                  <a:srgbClr val="000000"/>
                </a:solidFill>
                <a:latin typeface="IranNastaliq" panose="02020505000000020003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............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32579" y="5901737"/>
            <a:ext cx="1598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400" dirty="0" smtClean="0">
                <a:cs typeface="B Titr" panose="00000700000000000000" pitchFamily="2" charset="-78"/>
              </a:rPr>
              <a:t>پاییز  1397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523" y="249482"/>
            <a:ext cx="1408179" cy="8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844154" y="-53196"/>
            <a:ext cx="2347846" cy="5298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سوال سوم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02077" y="1051648"/>
            <a:ext cx="93123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اگر بازم جدول دارید که جدول را توضیح دهید اگر نه </a:t>
            </a:r>
          </a:p>
          <a:p>
            <a:pPr algn="ctr" rtl="1"/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مختصری در مورد پاسخ را بیان نموده  بطوریکه جواب قانع کننده ای ارائه داده باشید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48" y="690848"/>
            <a:ext cx="2524836" cy="52984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یافته های استنباطی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7461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64647" y="0"/>
            <a:ext cx="3227353" cy="5298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سوال سوم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648" y="690848"/>
            <a:ext cx="2524836" cy="52984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یافته های استنباطی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257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Callout 1"/>
          <p:cNvSpPr/>
          <p:nvPr/>
        </p:nvSpPr>
        <p:spPr>
          <a:xfrm>
            <a:off x="4424149" y="0"/>
            <a:ext cx="3548418" cy="805218"/>
          </a:xfrm>
          <a:prstGeom prst="downArrowCallou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a-IR" sz="3200" b="1" dirty="0">
                <a:cs typeface="2  Titr" pitchFamily="2" charset="-78"/>
              </a:rPr>
              <a:t>محدودیت های پژوهش</a:t>
            </a:r>
            <a:endParaRPr lang="fa-IR" sz="3200" b="1" dirty="0">
              <a:solidFill>
                <a:schemeClr val="tx1"/>
              </a:solidFill>
              <a:cs typeface="2 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0250" y="305179"/>
            <a:ext cx="11796215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fa-I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محدودیت های در اختیار پژوهشگر</a:t>
            </a: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پژوهش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حاضر برای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............................انجام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گرفته است، بنابراین در تعمیم یافته ها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به.سایر ............................</a:t>
            </a: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باید رعایت احتیاط را در نظر گرفت.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- محدودیت پرسشنامه ها در خصوص کلیشه ای بودن پاسخ ها نیز می تواند از دیگر محدودیت های این پژوهش در نظر گرفته شود.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- روش پژوهش حاضر از نوع کمی بوده است و در تبیین نتایج با توجه به تجزیه و تحلیل داده های حاصل از پرسشنامه بهره گرفته شده است و آنگونه که در روش های کیفی یافته ها جمع آوری و تبیین می شود این امکان برای پژوهشگر وجود نداشته است. 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روش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پژوهش حاضر به صورت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بوده است و بنابراین کنترل اثرگذاری تمامی متغیرهای مورد بررسی خارج از کنترل پژوهشگر بوده است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Tx/>
              <a:buChar char="-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محدودیت های خارج از پژوهشگر </a:t>
            </a: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نبود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پرسشنامه استاندارد در خصوص سنجش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...............خلاصه عنوان پزوهش........ را بنویسید پژوهشگر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را با محدودیت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جدی</a:t>
            </a: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مواجه ساخت. 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- یکی از محدودیت های پژوهش حاضر این بوده است </a:t>
            </a: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که ..............این </a:t>
            </a:r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محدودیت را برای پژوهشگر ایجاد می نمود که وقت زیادی جهت هماهنگی برای تنظیم زمان و اجرا و تکمیل پرسشنامه ها شود.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fa-I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2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Callout 1"/>
          <p:cNvSpPr/>
          <p:nvPr/>
        </p:nvSpPr>
        <p:spPr>
          <a:xfrm>
            <a:off x="4367285" y="208916"/>
            <a:ext cx="3630304" cy="923852"/>
          </a:xfrm>
          <a:prstGeom prst="downArrowCallou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پیشنهادهای کاربردی 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0" y="1132768"/>
            <a:ext cx="11928143" cy="572523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CC00C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r" rtl="1">
              <a:lnSpc>
                <a:spcPct val="200000"/>
              </a:lnSpc>
            </a:pPr>
            <a:r>
              <a:rPr lang="fa-I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بر اساس یافته های حاصل از سوال اول: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پیشنهاد می شود با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fa-I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بر اساس یافته های حاصل از سوال دوم: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پیشنهاد می شود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</a:t>
            </a: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پیشنهاد </a:t>
            </a: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می شود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پیشنهاد میگردد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پیشنهاد می شود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12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Callout 1"/>
          <p:cNvSpPr/>
          <p:nvPr/>
        </p:nvSpPr>
        <p:spPr>
          <a:xfrm>
            <a:off x="2941938" y="0"/>
            <a:ext cx="6192837" cy="655093"/>
          </a:xfrm>
          <a:prstGeom prst="downArrowCallou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cs typeface="B Titr" panose="00000700000000000000" pitchFamily="2" charset="-78"/>
              </a:rPr>
              <a:t>پیشنهادهای کاربردی </a:t>
            </a:r>
            <a:endParaRPr lang="en-US" sz="24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6171" y="327546"/>
            <a:ext cx="120358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بر اساس یافته های حاصل از سوال سوم:</a:t>
            </a: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پیشنهاد می شود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fa-I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بر اساس یافته های حاصل از سوال چهارم: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پیشنهاد می شود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پیشنهاد می شود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latin typeface="Arial" panose="020B0604020202020204" pitchFamily="34" charset="0"/>
                <a:cs typeface="Arial" panose="020B0604020202020204" pitchFamily="34" charset="0"/>
              </a:rPr>
              <a:t>پیشنهاد می شود 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5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Callout 1"/>
          <p:cNvSpPr/>
          <p:nvPr/>
        </p:nvSpPr>
        <p:spPr>
          <a:xfrm>
            <a:off x="2941940" y="195268"/>
            <a:ext cx="6192837" cy="965200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fa-IR" sz="2800" b="1" dirty="0">
                <a:solidFill>
                  <a:prstClr val="black"/>
                </a:solidFill>
                <a:cs typeface="B Titr" pitchFamily="2" charset="-78"/>
              </a:rPr>
              <a:t>پیشنهادات </a:t>
            </a:r>
            <a:r>
              <a:rPr lang="fa-IR" sz="2800" b="1" dirty="0" smtClean="0">
                <a:solidFill>
                  <a:prstClr val="black"/>
                </a:solidFill>
                <a:cs typeface="B Titr" pitchFamily="2" charset="-78"/>
              </a:rPr>
              <a:t>پژوهشی</a:t>
            </a:r>
            <a:endParaRPr lang="en-US" sz="28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32513" y="1282888"/>
            <a:ext cx="10658902" cy="500872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 rtl="1"/>
            <a:endParaRPr lang="fa-I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در پژوهش های آتی از روش های دیگر پژوهشی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...................................بهره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گرفته شود.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- در پژوهش های آتی با توجه به روش پژوهشی از ابزارهای دیگری همچون مصاحبه با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بهره گرفته شود.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- در پژوهش های آتی به ارائه راهکارهایی در خصوص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توجه شود.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با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بهره گیری از روش های کتابخانه ای و مطالعه متون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.....این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موارد مورد بحث و بررسی قرار گیرد.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a-I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از روش مصاحبه 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با متخصصان حوزه های مربوطه بهره گرفته شود. 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9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\Desktop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99" y="548680"/>
            <a:ext cx="8701616" cy="49644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60885" y="5579796"/>
            <a:ext cx="3860800" cy="847708"/>
          </a:xfrm>
        </p:spPr>
        <p:txBody>
          <a:bodyPr/>
          <a:lstStyle/>
          <a:p>
            <a:pPr algn="ctr"/>
            <a:r>
              <a:rPr lang="fa-IR" sz="2800" dirty="0" smtClean="0">
                <a:solidFill>
                  <a:srgbClr val="000000"/>
                </a:solidFill>
                <a:cs typeface="2  Titr" pitchFamily="2" charset="-78"/>
              </a:rPr>
              <a:t>از توجه شما متشکرم</a:t>
            </a:r>
            <a:endParaRPr lang="it-IT" sz="2800" dirty="0">
              <a:solidFill>
                <a:srgbClr val="000000"/>
              </a:solidFill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21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27854"/>
            <a:ext cx="2542694" cy="5027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بیان مساله</a:t>
            </a:r>
            <a:endParaRPr lang="en-US" sz="2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5620" y="31818"/>
            <a:ext cx="11900846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000" dirty="0" smtClean="0">
                <a:cs typeface="B Titr" panose="00000700000000000000" pitchFamily="2" charset="-78"/>
              </a:rPr>
              <a:t> 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مختصری در مورد مساله بیاورید بطور کاملا خلاصه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7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26" y="122831"/>
            <a:ext cx="11932692" cy="623389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  <a:t/>
            </a:r>
            <a:b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</a:br>
            <a: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  <a:t/>
            </a:r>
            <a:b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</a:br>
            <a:r>
              <a:rPr lang="fa-IR" sz="28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  <a:t>از این رو سوال اصلی در پژوهش حاضر این است: </a:t>
            </a:r>
            <a: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  <a:t/>
            </a:r>
            <a:b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</a:br>
            <a: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  <a:t/>
            </a:r>
            <a:b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</a:br>
            <a:r>
              <a:rPr lang="fa-IR" sz="2200" dirty="0" smtClean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  <a:t> </a:t>
            </a:r>
            <a:r>
              <a:rPr lang="fa-IR" sz="2800" dirty="0" smtClean="0">
                <a:solidFill>
                  <a:srgbClr val="C00000"/>
                </a:solidFill>
                <a:latin typeface="+mn-lt"/>
                <a:ea typeface="+mn-ea"/>
                <a:cs typeface="B Titr" panose="00000700000000000000" pitchFamily="2" charset="-78"/>
              </a:rPr>
              <a:t>.........................................</a:t>
            </a:r>
            <a:r>
              <a:rPr lang="en-US" dirty="0" smtClean="0">
                <a:cs typeface="B Titr" panose="00000700000000000000" pitchFamily="2" charset="-78"/>
              </a:rPr>
              <a:t/>
            </a:r>
            <a:br>
              <a:rPr lang="en-US" dirty="0" smtClean="0">
                <a:cs typeface="B Titr" panose="00000700000000000000" pitchFamily="2" charset="-78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727854"/>
            <a:ext cx="2542694" cy="5027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Titr" panose="00000700000000000000" pitchFamily="2" charset="-78"/>
              </a:rPr>
              <a:t>بیان مساله</a:t>
            </a:r>
            <a:endParaRPr lang="en-US" sz="2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136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6200000">
            <a:off x="-900751" y="900752"/>
            <a:ext cx="3070746" cy="126924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prstClr val="black"/>
                </a:solidFill>
                <a:cs typeface="B Titr" panose="00000700000000000000" pitchFamily="2" charset="-78"/>
              </a:rPr>
              <a:t>ضرورت و اهمیت پژوهش</a:t>
            </a:r>
            <a:endParaRPr lang="en-US" sz="24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6412" y="130780"/>
            <a:ext cx="110455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3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598346" cy="12965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اهداف پژوهش</a:t>
            </a:r>
            <a:endParaRPr lang="en-US" sz="28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5534" y="361665"/>
            <a:ext cx="1209646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هدف کلی:</a:t>
            </a:r>
          </a:p>
          <a:p>
            <a:pPr algn="ctr" rtl="1"/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اهداف جزئی</a:t>
            </a:r>
            <a:r>
              <a:rPr lang="fa-I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a-I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99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957300">
            <a:off x="-152764" y="454814"/>
            <a:ext cx="2871307" cy="90995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فرضیه های </a:t>
            </a:r>
            <a:r>
              <a:rPr lang="fa-IR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پژوهش</a:t>
            </a:r>
            <a:endParaRPr lang="en-US" sz="28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3206" y="1977905"/>
            <a:ext cx="114641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0" y="624110"/>
            <a:ext cx="2360611" cy="754314"/>
          </a:xfrm>
        </p:spPr>
        <p:txBody>
          <a:bodyPr/>
          <a:lstStyle/>
          <a:p>
            <a:pPr algn="r"/>
            <a:r>
              <a:rPr lang="fa-I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فرضیه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اصلی</a:t>
            </a: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7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391" y="1006248"/>
            <a:ext cx="11832609" cy="5558326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کلمه کلیدی اول : </a:t>
            </a:r>
            <a: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کلمه کلیدی دوم یا کلید واژه 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fa-I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کلید واژه سوم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-1"/>
            <a:ext cx="3198845" cy="120100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تعاریف مفهومی</a:t>
            </a:r>
            <a:endParaRPr lang="en-US" sz="28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07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9831" y="0"/>
            <a:ext cx="2466888" cy="5469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پیشینه </a:t>
            </a:r>
            <a:r>
              <a:rPr lang="fa-IR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پژوهش</a:t>
            </a:r>
            <a:endParaRPr lang="en-US" sz="24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623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2036</TotalTime>
  <Words>844</Words>
  <Application>Microsoft Office PowerPoint</Application>
  <PresentationFormat>Widescreen</PresentationFormat>
  <Paragraphs>154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  <vt:variant>
        <vt:lpstr>Custom Shows</vt:lpstr>
      </vt:variant>
      <vt:variant>
        <vt:i4>2</vt:i4>
      </vt:variant>
    </vt:vector>
  </HeadingPairs>
  <TitlesOfParts>
    <vt:vector size="44" baseType="lpstr">
      <vt:lpstr>2  Lotus</vt:lpstr>
      <vt:lpstr>2  Titr</vt:lpstr>
      <vt:lpstr>Arial</vt:lpstr>
      <vt:lpstr>B Titr</vt:lpstr>
      <vt:lpstr>Calibri</vt:lpstr>
      <vt:lpstr>Century Gothic</vt:lpstr>
      <vt:lpstr>IranNastaliq</vt:lpstr>
      <vt:lpstr>Lucida Sans Unicode</vt:lpstr>
      <vt:lpstr>Tahoma</vt:lpstr>
      <vt:lpstr>Times New Roman</vt:lpstr>
      <vt:lpstr>Verdana</vt:lpstr>
      <vt:lpstr>Wingdings</vt:lpstr>
      <vt:lpstr>Wingdings 2</vt:lpstr>
      <vt:lpstr>Wingdings 3</vt:lpstr>
      <vt:lpstr>1_Concourse</vt:lpstr>
      <vt:lpstr>Wisp</vt:lpstr>
      <vt:lpstr>PowerPoint Presentation</vt:lpstr>
      <vt:lpstr>PowerPoint Presentation</vt:lpstr>
      <vt:lpstr>مختصری در مورد مساله بیاورید بطور کاملا خلاصه </vt:lpstr>
      <vt:lpstr>  از این رو سوال اصلی در پژوهش حاضر این است:    ......................................... </vt:lpstr>
      <vt:lpstr>PowerPoint Presentation</vt:lpstr>
      <vt:lpstr>PowerPoint Presentation</vt:lpstr>
      <vt:lpstr>فرضیه اصلی </vt:lpstr>
      <vt:lpstr>کلمه کلیدی اول :    کلمه کلیدی دوم یا کلید واژه :                   کلید واژه سوم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  <vt:lpstr>Custom Show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reza</dc:creator>
  <cp:lastModifiedBy>Windows User</cp:lastModifiedBy>
  <cp:revision>408</cp:revision>
  <dcterms:created xsi:type="dcterms:W3CDTF">2015-09-03T14:59:35Z</dcterms:created>
  <dcterms:modified xsi:type="dcterms:W3CDTF">2018-10-29T05:19:12Z</dcterms:modified>
</cp:coreProperties>
</file>